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3"/>
    <p:restoredTop sz="94732"/>
  </p:normalViewPr>
  <p:slideViewPr>
    <p:cSldViewPr snapToGrid="0" snapToObjects="1">
      <p:cViewPr varScale="1">
        <p:scale>
          <a:sx n="90" d="100"/>
          <a:sy n="90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imagine.gsfc.nasa.gov/science/objects/neutron_stars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hyperlink" Target="https://www.cv.nrao.edu/~sransom/presto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hyperlink" Target="https://phys.org/news/2017-08-nasa-pulsars-years-chance-discovery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.nrao.edu/~sransom/presto/" TargetMode="External"/><Relationship Id="rId4" Type="http://schemas.openxmlformats.org/officeDocument/2006/relationships/hyperlink" Target="http://astronomy.swin.edu.au/cosmos/p/pulsa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hys.org/news/2017-08-nasa-pulsars-years-chance-discover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Observing </a:t>
            </a:r>
            <a:r>
              <a:rPr lang="en-US" dirty="0" smtClean="0"/>
              <a:t>Pulsars with the Dipole Array Telescope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Brittany Wright</a:t>
            </a:r>
          </a:p>
          <a:p>
            <a:r>
              <a:rPr lang="en-US" dirty="0" smtClean="0"/>
              <a:t>April 1,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Aspects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60458"/>
            <a:ext cx="4870427" cy="4131860"/>
          </a:xfrm>
        </p:spPr>
        <p:txBody>
          <a:bodyPr/>
          <a:lstStyle/>
          <a:p>
            <a:r>
              <a:rPr lang="en-US" sz="2400" dirty="0" smtClean="0"/>
              <a:t>48 Dual Polarization Antennas</a:t>
            </a:r>
          </a:p>
          <a:p>
            <a:r>
              <a:rPr lang="en-US" sz="2400" dirty="0" smtClean="0"/>
              <a:t>100 </a:t>
            </a:r>
            <a:r>
              <a:rPr lang="mr-IN" sz="2400" dirty="0" smtClean="0"/>
              <a:t>–</a:t>
            </a:r>
            <a:r>
              <a:rPr lang="en-US" sz="2400" dirty="0" smtClean="0"/>
              <a:t> 300 MHz Range</a:t>
            </a:r>
          </a:p>
          <a:p>
            <a:r>
              <a:rPr lang="en-US" sz="2400" dirty="0" smtClean="0"/>
              <a:t>Spaced at 1.1m apart</a:t>
            </a:r>
          </a:p>
          <a:p>
            <a:r>
              <a:rPr lang="el-GR" sz="2400" dirty="0" smtClean="0"/>
              <a:t>λ</a:t>
            </a:r>
            <a:r>
              <a:rPr lang="en-US" sz="2400" dirty="0" smtClean="0"/>
              <a:t>/2  at 138 MHz</a:t>
            </a:r>
          </a:p>
          <a:p>
            <a:r>
              <a:rPr lang="en-US" sz="2400" dirty="0" smtClean="0"/>
              <a:t>Completely steerable above 30 </a:t>
            </a:r>
            <a:r>
              <a:rPr lang="en-US" sz="2400" dirty="0" smtClean="0"/>
              <a:t>degrees (with no moving parts!)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13" y="3354913"/>
            <a:ext cx="3927054" cy="2945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13" y="683668"/>
            <a:ext cx="3630304" cy="26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Pulsars?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572" y="809321"/>
            <a:ext cx="5334451" cy="54328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Highly magnetized rotating neutron stars that emit radio waves at its poles</a:t>
            </a:r>
          </a:p>
          <a:p>
            <a:r>
              <a:rPr lang="en-US" sz="2400" dirty="0" smtClean="0"/>
              <a:t>Collapsed cores of stars approximately 6 </a:t>
            </a:r>
            <a:r>
              <a:rPr lang="mr-IN" sz="2400" dirty="0" smtClean="0"/>
              <a:t>–</a:t>
            </a:r>
            <a:r>
              <a:rPr lang="en-US" sz="2400" dirty="0" smtClean="0"/>
              <a:t> 10 times the mass of our sun</a:t>
            </a:r>
          </a:p>
          <a:p>
            <a:r>
              <a:rPr lang="en-US" sz="2400" dirty="0" smtClean="0"/>
              <a:t>Age and dispersion measure are determined on the number of free electrons between Earth and the pulsar</a:t>
            </a:r>
          </a:p>
          <a:p>
            <a:r>
              <a:rPr lang="en-US" sz="2400" dirty="0" smtClean="0"/>
              <a:t>As they emit energy, their rotation frequency slows and eventually stops all together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1026" name="Picture 2" descr="rtist conception of a pulsar with its magnetic field lines and 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1" y="1853248"/>
            <a:ext cx="4701781" cy="33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81001"/>
            <a:ext cx="8707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75000"/>
                  </a:schemeClr>
                </a:solidFill>
              </a:rPr>
              <a:t>Image Source: </a:t>
            </a:r>
            <a:r>
              <a:rPr lang="en-US" sz="1050" dirty="0" smtClean="0">
                <a:solidFill>
                  <a:schemeClr val="tx1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1050" dirty="0">
                <a:solidFill>
                  <a:schemeClr val="tx1">
                    <a:lumMod val="75000"/>
                  </a:schemeClr>
                </a:solidFill>
                <a:hlinkClick r:id="rId3"/>
              </a:rPr>
              <a:t>://imagine.gsfc.nasa.gov/science/objects/neutron_stars1.html</a:t>
            </a:r>
            <a:endParaRPr lang="en-US" sz="105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smtClean="0"/>
              <a:t>DART for </a:t>
            </a:r>
            <a:r>
              <a:rPr lang="en-US" dirty="0"/>
              <a:t>P</a:t>
            </a:r>
            <a:r>
              <a:rPr lang="en-US" dirty="0" smtClean="0"/>
              <a:t>ulsars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60165"/>
            <a:ext cx="8534400" cy="2279302"/>
          </a:xfrm>
        </p:spPr>
        <p:txBody>
          <a:bodyPr>
            <a:noAutofit/>
          </a:bodyPr>
          <a:lstStyle/>
          <a:p>
            <a:r>
              <a:rPr lang="en-US" sz="2400" dirty="0" smtClean="0"/>
              <a:t>Vigilant to control telescope (e.g., point, turn on/off, testing, etc.)</a:t>
            </a:r>
          </a:p>
          <a:p>
            <a:r>
              <a:rPr lang="en-US" sz="2400" dirty="0" err="1" smtClean="0"/>
              <a:t>Stellarium</a:t>
            </a:r>
            <a:r>
              <a:rPr lang="en-US" sz="2400" dirty="0" smtClean="0"/>
              <a:t> for pulsar coordinates</a:t>
            </a:r>
          </a:p>
          <a:p>
            <a:r>
              <a:rPr lang="en-US" sz="2400" dirty="0" smtClean="0"/>
              <a:t>Presto (Pulsar Exploration and Search Toolkit, by Scott Ransom) for data collection and analysis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488154"/>
            <a:ext cx="2165900" cy="180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"/>
          <a:stretch/>
        </p:blipFill>
        <p:spPr>
          <a:xfrm>
            <a:off x="2971688" y="4488154"/>
            <a:ext cx="2106350" cy="1801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9430" y="4118822"/>
            <a:ext cx="2804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My Collected Data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7"/>
          <a:stretch/>
        </p:blipFill>
        <p:spPr>
          <a:xfrm>
            <a:off x="5915214" y="4475116"/>
            <a:ext cx="2102197" cy="1814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51" y="4475116"/>
            <a:ext cx="2266775" cy="1814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6592" y="4118822"/>
            <a:ext cx="2779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Data with a Pulsar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2872" y="6553816"/>
            <a:ext cx="4368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Pulsar data from</a:t>
            </a:r>
            <a:r>
              <a:rPr lang="en-US" sz="1100" dirty="0" smtClean="0"/>
              <a:t>: </a:t>
            </a:r>
            <a:r>
              <a:rPr lang="en-US" sz="1100" dirty="0">
                <a:hlinkClick r:id="rId6"/>
              </a:rPr>
              <a:t>https://www.cv.nrao.edu/~sransom/presto/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22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Along the Way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0" y="1853248"/>
            <a:ext cx="4698641" cy="352398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3549" y="1262061"/>
            <a:ext cx="4929188" cy="5199797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Pests</a:t>
            </a:r>
          </a:p>
          <a:p>
            <a:pPr lvl="1"/>
            <a:r>
              <a:rPr lang="en-US" sz="2400" dirty="0" smtClean="0"/>
              <a:t>Chewed up cables</a:t>
            </a:r>
          </a:p>
          <a:p>
            <a:pPr lvl="1"/>
            <a:r>
              <a:rPr lang="en-US" sz="2400" dirty="0" smtClean="0"/>
              <a:t>Burnt inductors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Fried Circuit</a:t>
            </a:r>
          </a:p>
          <a:p>
            <a:pPr lvl="1"/>
            <a:r>
              <a:rPr lang="en-US" sz="2400" dirty="0" smtClean="0"/>
              <a:t>Burnt Arduinos</a:t>
            </a:r>
          </a:p>
          <a:p>
            <a:pPr lvl="1"/>
            <a:r>
              <a:rPr lang="en-US" sz="2400" dirty="0" smtClean="0"/>
              <a:t>Burnt circuit components</a:t>
            </a:r>
          </a:p>
        </p:txBody>
      </p:sp>
    </p:spTree>
    <p:extLst>
      <p:ext uri="{BB962C8B-B14F-4D97-AF65-F5344CB8AC3E}">
        <p14:creationId xmlns:p14="http://schemas.microsoft.com/office/powerpoint/2010/main" val="9215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64821"/>
            <a:ext cx="9559926" cy="1507067"/>
          </a:xfrm>
        </p:spPr>
        <p:txBody>
          <a:bodyPr>
            <a:normAutofit/>
          </a:bodyPr>
          <a:lstStyle/>
          <a:p>
            <a:r>
              <a:rPr lang="en-US" smtClean="0"/>
              <a:t>Accomplishments and Future </a:t>
            </a:r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60" y="1971888"/>
            <a:ext cx="4929115" cy="3086416"/>
          </a:xfrm>
        </p:spPr>
        <p:txBody>
          <a:bodyPr/>
          <a:lstStyle/>
          <a:p>
            <a:r>
              <a:rPr lang="en-US" sz="2800" dirty="0" smtClean="0"/>
              <a:t>Accomplishments</a:t>
            </a:r>
          </a:p>
          <a:p>
            <a:pPr lvl="1"/>
            <a:r>
              <a:rPr lang="en-US" sz="2400" dirty="0" smtClean="0"/>
              <a:t>Getting </a:t>
            </a:r>
            <a:r>
              <a:rPr lang="en-US" sz="2400" dirty="0"/>
              <a:t>all tiles functional</a:t>
            </a:r>
          </a:p>
          <a:p>
            <a:pPr lvl="1"/>
            <a:r>
              <a:rPr lang="en-US" sz="2400" dirty="0"/>
              <a:t>Synchronizing the tiles</a:t>
            </a:r>
          </a:p>
          <a:p>
            <a:pPr lvl="1"/>
            <a:r>
              <a:rPr lang="en-US" sz="2400" dirty="0"/>
              <a:t>Detecting the sun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63604" y="3528743"/>
            <a:ext cx="6728346" cy="3059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/>
                </a:solidFill>
              </a:rPr>
              <a:t>Future Plans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Pulsar Detection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Detecting pulsars with other telescopes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Expanding the Radio Observatory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0" name="Picture 2" descr="mage result for pulsa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8837" y="1706594"/>
            <a:ext cx="699293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5021" y="6596390"/>
            <a:ext cx="6373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</a:t>
            </a:r>
            <a:r>
              <a:rPr lang="en-US" sz="1100" dirty="0">
                <a:hlinkClick r:id="rId3"/>
              </a:rPr>
              <a:t>https://phys.org/news/2017-08-nasa-pulsars-years-chance-discovery.html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46111" y="1151525"/>
            <a:ext cx="483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Brittany Wright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643430" cy="3615267"/>
          </a:xfrm>
        </p:spPr>
        <p:txBody>
          <a:bodyPr/>
          <a:lstStyle/>
          <a:p>
            <a:r>
              <a:rPr lang="en-US" sz="1800" dirty="0" smtClean="0"/>
              <a:t>Skelly, Clare. </a:t>
            </a:r>
            <a:r>
              <a:rPr lang="en-US" sz="1800" i="1" dirty="0"/>
              <a:t>NASA continues to study pulsars, 50 years after their chance </a:t>
            </a:r>
            <a:r>
              <a:rPr lang="en-US" sz="1800" i="1" dirty="0" smtClean="0"/>
              <a:t>discovery. </a:t>
            </a:r>
            <a:r>
              <a:rPr lang="en-US" sz="1800" dirty="0" smtClean="0"/>
              <a:t>NASA’s Goddard Space Flight Center.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phys.org/news/2017-08-nasa-pulsars-years-chance-discovery.html</a:t>
            </a:r>
            <a:endParaRPr lang="en-US" sz="1800" dirty="0" smtClean="0"/>
          </a:p>
          <a:p>
            <a:r>
              <a:rPr lang="en-US" sz="1800" i="1" dirty="0" smtClean="0"/>
              <a:t>PRESTO Home. </a:t>
            </a:r>
            <a:r>
              <a:rPr lang="en-US" sz="1800" dirty="0">
                <a:hlinkClick r:id="rId3"/>
              </a:rPr>
              <a:t>https://www.cv.nrao.edu/~sransom/presto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r>
              <a:rPr lang="en-US" sz="1800" dirty="0"/>
              <a:t>COSMOS - The SAO Encyclopedia of </a:t>
            </a:r>
            <a:r>
              <a:rPr lang="en-US" sz="1800" dirty="0" smtClean="0"/>
              <a:t>Astronomy.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astronomy.swin.edu.au/cosmos/p/pulsar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2476</TotalTime>
  <Words>271</Words>
  <Application>Microsoft Macintosh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Century Gothic</vt:lpstr>
      <vt:lpstr>Mangal</vt:lpstr>
      <vt:lpstr>Wingdings 3</vt:lpstr>
      <vt:lpstr>Arial</vt:lpstr>
      <vt:lpstr>Ion</vt:lpstr>
      <vt:lpstr>Observing Pulsars with the Dipole Array Telescope</vt:lpstr>
      <vt:lpstr>Antenna Aspects </vt:lpstr>
      <vt:lpstr>What are Pulsars?</vt:lpstr>
      <vt:lpstr>Using DART for Pulsars</vt:lpstr>
      <vt:lpstr>Issues Along the Way</vt:lpstr>
      <vt:lpstr>Accomplishments and Future Plans</vt:lpstr>
      <vt:lpstr>Questions?</vt:lpstr>
      <vt:lpstr>References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Pulsars with the Dipole Array Telescope</dc:title>
  <dc:creator>Microsoft Office User</dc:creator>
  <cp:lastModifiedBy>Microsoft Office User</cp:lastModifiedBy>
  <cp:revision>29</cp:revision>
  <dcterms:created xsi:type="dcterms:W3CDTF">2019-03-29T20:04:00Z</dcterms:created>
  <dcterms:modified xsi:type="dcterms:W3CDTF">2019-04-02T03:17:01Z</dcterms:modified>
</cp:coreProperties>
</file>